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10-3.png>
</file>

<file path=ppt/media/image-2-1.png>
</file>

<file path=ppt/media/image-2-2.png>
</file>

<file path=ppt/media/image-2-3.png>
</file>

<file path=ppt/media/image-3-1.png>
</file>

<file path=ppt/media/image-3-2.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7-1.png>
</file>

<file path=ppt/media/image-7-2.png>
</file>

<file path=ppt/media/image-8-1.png>
</file>

<file path=ppt/media/image-8-2.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5" Type="http://schemas.openxmlformats.org/officeDocument/2006/relationships/slideLayout" Target="../slideLayouts/slideLayout1.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7620" y="0"/>
            <a:ext cx="5486400" cy="8229600"/>
          </a:xfrm>
          <a:prstGeom prst="rect">
            <a:avLst/>
          </a:prstGeom>
        </p:spPr>
      </p:pic>
      <p:sp>
        <p:nvSpPr>
          <p:cNvPr id="5" name="Text 1"/>
          <p:cNvSpPr/>
          <p:nvPr/>
        </p:nvSpPr>
        <p:spPr>
          <a:xfrm>
            <a:off x="6319599" y="965478"/>
            <a:ext cx="7477601" cy="3832860"/>
          </a:xfrm>
          <a:prstGeom prst="rect">
            <a:avLst/>
          </a:prstGeom>
          <a:noFill/>
          <a:ln/>
        </p:spPr>
        <p:txBody>
          <a:bodyPr wrap="square" rtlCol="0" anchor="t"/>
          <a:lstStyle/>
          <a:p>
            <a:pPr indent="0" marL="0">
              <a:lnSpc>
                <a:spcPts val="7545"/>
              </a:lnSpc>
              <a:buNone/>
            </a:pPr>
            <a:r>
              <a:rPr lang="en-US" sz="6036" b="1" dirty="0">
                <a:solidFill>
                  <a:srgbClr val="000000"/>
                </a:solidFill>
                <a:latin typeface="p22-mackinac-pro" pitchFamily="34" charset="0"/>
                <a:ea typeface="p22-mackinac-pro" pitchFamily="34" charset="-122"/>
                <a:cs typeface="p22-mackinac-pro" pitchFamily="34" charset="-120"/>
              </a:rPr>
              <a:t>Automated Counseling System using Machine Learning</a:t>
            </a:r>
            <a:endParaRPr lang="en-US" sz="6036" dirty="0"/>
          </a:p>
        </p:txBody>
      </p:sp>
      <p:sp>
        <p:nvSpPr>
          <p:cNvPr id="6" name="Text 2"/>
          <p:cNvSpPr/>
          <p:nvPr/>
        </p:nvSpPr>
        <p:spPr>
          <a:xfrm>
            <a:off x="6319599" y="5131594"/>
            <a:ext cx="7477601" cy="2132409"/>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This presentation explores an innovative project that uses machine learning to help students with college admissions. The project is carried out by Shailesh Gaikwad, Gajanan Sadgire, and Mauli Gundekar, under the guidance of Prof. S.M. Jatti. The goal of the project is to make the college selection process easier and more accurate by analyzing data and using advanced algorithms.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7620" y="0"/>
            <a:ext cx="5486400" cy="8229600"/>
          </a:xfrm>
          <a:prstGeom prst="rect">
            <a:avLst/>
          </a:prstGeom>
        </p:spPr>
      </p:pic>
      <p:sp>
        <p:nvSpPr>
          <p:cNvPr id="5" name="Text 1"/>
          <p:cNvSpPr/>
          <p:nvPr/>
        </p:nvSpPr>
        <p:spPr>
          <a:xfrm>
            <a:off x="6319599" y="2712482"/>
            <a:ext cx="6413540"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Questions and Answers</a:t>
            </a:r>
            <a:endParaRPr lang="en-US" sz="4374" dirty="0"/>
          </a:p>
        </p:txBody>
      </p:sp>
      <p:sp>
        <p:nvSpPr>
          <p:cNvPr id="6" name="Text 2"/>
          <p:cNvSpPr/>
          <p:nvPr/>
        </p:nvSpPr>
        <p:spPr>
          <a:xfrm>
            <a:off x="6319599" y="3740110"/>
            <a:ext cx="7477601" cy="1777008"/>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The presentation is now open for any questions or feedback from the audience. The project team is eager to address any inquiries and engage in a constructive discussion to further enhance the understanding and potential of this innovative automated counseling system.</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2890123"/>
            <a:ext cx="5554980"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Introduction</a:t>
            </a:r>
            <a:endParaRPr lang="en-US" sz="4374" dirty="0"/>
          </a:p>
        </p:txBody>
      </p:sp>
      <p:sp>
        <p:nvSpPr>
          <p:cNvPr id="7" name="Text 3"/>
          <p:cNvSpPr/>
          <p:nvPr/>
        </p:nvSpPr>
        <p:spPr>
          <a:xfrm>
            <a:off x="2037993" y="3917752"/>
            <a:ext cx="10554414" cy="1421606"/>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The project seeks to address the growing need for accessible and effective college admissions guidance, especially in the face of increasingly competitive landscapes. By automating the counseling process, this system can provide students with tailored recommendations, saving time and resources while improving overall college fit and success.</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730448"/>
            <a:ext cx="9261753"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Data Collection and Preprocessing</a:t>
            </a:r>
            <a:endParaRPr lang="en-US" sz="4374" dirty="0"/>
          </a:p>
        </p:txBody>
      </p:sp>
      <p:sp>
        <p:nvSpPr>
          <p:cNvPr id="5" name="Shape 2"/>
          <p:cNvSpPr/>
          <p:nvPr/>
        </p:nvSpPr>
        <p:spPr>
          <a:xfrm>
            <a:off x="7293054" y="1869162"/>
            <a:ext cx="44410" cy="5629989"/>
          </a:xfrm>
          <a:prstGeom prst="roundRect">
            <a:avLst>
              <a:gd name="adj" fmla="val 225151"/>
            </a:avLst>
          </a:prstGeom>
          <a:solidFill>
            <a:srgbClr val="B2D4E5"/>
          </a:solidFill>
          <a:ln/>
        </p:spPr>
      </p:sp>
      <p:sp>
        <p:nvSpPr>
          <p:cNvPr id="6" name="Shape 3"/>
          <p:cNvSpPr/>
          <p:nvPr/>
        </p:nvSpPr>
        <p:spPr>
          <a:xfrm>
            <a:off x="6287631" y="2270462"/>
            <a:ext cx="777597" cy="44410"/>
          </a:xfrm>
          <a:prstGeom prst="roundRect">
            <a:avLst>
              <a:gd name="adj" fmla="val 225151"/>
            </a:avLst>
          </a:prstGeom>
          <a:solidFill>
            <a:srgbClr val="B2D4E5"/>
          </a:solidFill>
          <a:ln/>
        </p:spPr>
      </p:sp>
      <p:sp>
        <p:nvSpPr>
          <p:cNvPr id="7" name="Shape 4"/>
          <p:cNvSpPr/>
          <p:nvPr/>
        </p:nvSpPr>
        <p:spPr>
          <a:xfrm>
            <a:off x="7065228" y="2042755"/>
            <a:ext cx="499943" cy="499943"/>
          </a:xfrm>
          <a:prstGeom prst="roundRect">
            <a:avLst>
              <a:gd name="adj" fmla="val 20000"/>
            </a:avLst>
          </a:prstGeom>
          <a:solidFill>
            <a:srgbClr val="CCEEFF"/>
          </a:solidFill>
          <a:ln w="7620">
            <a:solidFill>
              <a:srgbClr val="B2D4E5"/>
            </a:solidFill>
            <a:prstDash val="solid"/>
          </a:ln>
        </p:spPr>
      </p:sp>
      <p:sp>
        <p:nvSpPr>
          <p:cNvPr id="8" name="Text 5"/>
          <p:cNvSpPr/>
          <p:nvPr/>
        </p:nvSpPr>
        <p:spPr>
          <a:xfrm>
            <a:off x="7247513" y="2084427"/>
            <a:ext cx="135374"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9" name="Text 6"/>
          <p:cNvSpPr/>
          <p:nvPr/>
        </p:nvSpPr>
        <p:spPr>
          <a:xfrm>
            <a:off x="3315653" y="2091333"/>
            <a:ext cx="2777490" cy="347186"/>
          </a:xfrm>
          <a:prstGeom prst="rect">
            <a:avLst/>
          </a:prstGeom>
          <a:noFill/>
          <a:ln/>
        </p:spPr>
        <p:txBody>
          <a:bodyPr wrap="none" rtlCol="0" anchor="t"/>
          <a:lstStyle/>
          <a:p>
            <a:pPr algn="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Data Source</a:t>
            </a:r>
            <a:endParaRPr lang="en-US" sz="2187" dirty="0"/>
          </a:p>
        </p:txBody>
      </p:sp>
      <p:sp>
        <p:nvSpPr>
          <p:cNvPr id="10" name="Text 7"/>
          <p:cNvSpPr/>
          <p:nvPr/>
        </p:nvSpPr>
        <p:spPr>
          <a:xfrm>
            <a:off x="2037993" y="2571750"/>
            <a:ext cx="4055150" cy="1421606"/>
          </a:xfrm>
          <a:prstGeom prst="rect">
            <a:avLst/>
          </a:prstGeom>
          <a:noFill/>
          <a:ln/>
        </p:spPr>
        <p:txBody>
          <a:bodyPr wrap="square" rtlCol="0" anchor="t"/>
          <a:lstStyle/>
          <a:p>
            <a:pPr algn="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The project utilizes JEE mains cutoff data, a comprehensive dataset that captures historical admission trends and student performance metrics.</a:t>
            </a:r>
            <a:endParaRPr lang="en-US" sz="1750" dirty="0"/>
          </a:p>
        </p:txBody>
      </p:sp>
      <p:sp>
        <p:nvSpPr>
          <p:cNvPr id="11" name="Shape 8"/>
          <p:cNvSpPr/>
          <p:nvPr/>
        </p:nvSpPr>
        <p:spPr>
          <a:xfrm>
            <a:off x="7565172" y="3381315"/>
            <a:ext cx="777597" cy="44410"/>
          </a:xfrm>
          <a:prstGeom prst="roundRect">
            <a:avLst>
              <a:gd name="adj" fmla="val 225151"/>
            </a:avLst>
          </a:prstGeom>
          <a:solidFill>
            <a:srgbClr val="B2D4E5"/>
          </a:solidFill>
          <a:ln/>
        </p:spPr>
      </p:sp>
      <p:sp>
        <p:nvSpPr>
          <p:cNvPr id="12" name="Shape 9"/>
          <p:cNvSpPr/>
          <p:nvPr/>
        </p:nvSpPr>
        <p:spPr>
          <a:xfrm>
            <a:off x="7065228" y="3153608"/>
            <a:ext cx="499943" cy="499943"/>
          </a:xfrm>
          <a:prstGeom prst="roundRect">
            <a:avLst>
              <a:gd name="adj" fmla="val 20000"/>
            </a:avLst>
          </a:prstGeom>
          <a:solidFill>
            <a:srgbClr val="CCEEFF"/>
          </a:solidFill>
          <a:ln w="7620">
            <a:solidFill>
              <a:srgbClr val="B2D4E5"/>
            </a:solidFill>
            <a:prstDash val="solid"/>
          </a:ln>
        </p:spPr>
      </p:sp>
      <p:sp>
        <p:nvSpPr>
          <p:cNvPr id="13" name="Text 10"/>
          <p:cNvSpPr/>
          <p:nvPr/>
        </p:nvSpPr>
        <p:spPr>
          <a:xfrm>
            <a:off x="7218105" y="3195280"/>
            <a:ext cx="194072"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4" name="Text 11"/>
          <p:cNvSpPr/>
          <p:nvPr/>
        </p:nvSpPr>
        <p:spPr>
          <a:xfrm>
            <a:off x="8537258" y="3202186"/>
            <a:ext cx="2777490" cy="347186"/>
          </a:xfrm>
          <a:prstGeom prst="rect">
            <a:avLst/>
          </a:prstGeom>
          <a:noFill/>
          <a:ln/>
        </p:spPr>
        <p:txBody>
          <a:bodyPr wrap="none" rtlCol="0" anchor="t"/>
          <a:lstStyle/>
          <a:p>
            <a:pPr algn="l"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Data Extraction</a:t>
            </a:r>
            <a:endParaRPr lang="en-US" sz="2187" dirty="0"/>
          </a:p>
        </p:txBody>
      </p:sp>
      <p:sp>
        <p:nvSpPr>
          <p:cNvPr id="15" name="Text 12"/>
          <p:cNvSpPr/>
          <p:nvPr/>
        </p:nvSpPr>
        <p:spPr>
          <a:xfrm>
            <a:off x="8537258" y="3682603"/>
            <a:ext cx="4055150" cy="1777008"/>
          </a:xfrm>
          <a:prstGeom prst="rect">
            <a:avLst/>
          </a:prstGeom>
          <a:noFill/>
          <a:ln/>
        </p:spPr>
        <p:txBody>
          <a:bodyPr wrap="square" rtlCol="0" anchor="t"/>
          <a:lstStyle/>
          <a:p>
            <a:pPr algn="l"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Selenium, a powerful web automation tool, is employed to extract the relevant data from online sources, ensuring a reliable and comprehensive dataset.</a:t>
            </a:r>
            <a:endParaRPr lang="en-US" sz="1750" dirty="0"/>
          </a:p>
        </p:txBody>
      </p:sp>
      <p:sp>
        <p:nvSpPr>
          <p:cNvPr id="16" name="Shape 13"/>
          <p:cNvSpPr/>
          <p:nvPr/>
        </p:nvSpPr>
        <p:spPr>
          <a:xfrm>
            <a:off x="6287631" y="4843284"/>
            <a:ext cx="777597" cy="44410"/>
          </a:xfrm>
          <a:prstGeom prst="roundRect">
            <a:avLst>
              <a:gd name="adj" fmla="val 225151"/>
            </a:avLst>
          </a:prstGeom>
          <a:solidFill>
            <a:srgbClr val="B2D4E5"/>
          </a:solidFill>
          <a:ln/>
        </p:spPr>
      </p:sp>
      <p:sp>
        <p:nvSpPr>
          <p:cNvPr id="17" name="Shape 14"/>
          <p:cNvSpPr/>
          <p:nvPr/>
        </p:nvSpPr>
        <p:spPr>
          <a:xfrm>
            <a:off x="7065228" y="4615577"/>
            <a:ext cx="499943" cy="499943"/>
          </a:xfrm>
          <a:prstGeom prst="roundRect">
            <a:avLst>
              <a:gd name="adj" fmla="val 20000"/>
            </a:avLst>
          </a:prstGeom>
          <a:solidFill>
            <a:srgbClr val="CCEEFF"/>
          </a:solidFill>
          <a:ln w="7620">
            <a:solidFill>
              <a:srgbClr val="B2D4E5"/>
            </a:solidFill>
            <a:prstDash val="solid"/>
          </a:ln>
        </p:spPr>
      </p:sp>
      <p:sp>
        <p:nvSpPr>
          <p:cNvPr id="18" name="Text 15"/>
          <p:cNvSpPr/>
          <p:nvPr/>
        </p:nvSpPr>
        <p:spPr>
          <a:xfrm>
            <a:off x="7215366" y="4657249"/>
            <a:ext cx="199668" cy="416481"/>
          </a:xfrm>
          <a:prstGeom prst="rect">
            <a:avLst/>
          </a:prstGeom>
          <a:noFill/>
          <a:ln/>
        </p:spPr>
        <p:txBody>
          <a:bodyPr wrap="none" rtlCol="0" anchor="t"/>
          <a:lstStyle/>
          <a:p>
            <a:pPr algn="ctr" indent="0" marL="0">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9" name="Text 16"/>
          <p:cNvSpPr/>
          <p:nvPr/>
        </p:nvSpPr>
        <p:spPr>
          <a:xfrm>
            <a:off x="3315653" y="4664154"/>
            <a:ext cx="2777490" cy="347186"/>
          </a:xfrm>
          <a:prstGeom prst="rect">
            <a:avLst/>
          </a:prstGeom>
          <a:noFill/>
          <a:ln/>
        </p:spPr>
        <p:txBody>
          <a:bodyPr wrap="none" rtlCol="0" anchor="t"/>
          <a:lstStyle/>
          <a:p>
            <a:pPr algn="r" indent="0" marL="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Data Preprocessing</a:t>
            </a:r>
            <a:endParaRPr lang="en-US" sz="2187" dirty="0"/>
          </a:p>
        </p:txBody>
      </p:sp>
      <p:sp>
        <p:nvSpPr>
          <p:cNvPr id="20" name="Text 17"/>
          <p:cNvSpPr/>
          <p:nvPr/>
        </p:nvSpPr>
        <p:spPr>
          <a:xfrm>
            <a:off x="2037993" y="5144572"/>
            <a:ext cx="4055150" cy="2132409"/>
          </a:xfrm>
          <a:prstGeom prst="rect">
            <a:avLst/>
          </a:prstGeom>
          <a:noFill/>
          <a:ln/>
        </p:spPr>
        <p:txBody>
          <a:bodyPr wrap="square" rtlCol="0" anchor="t"/>
          <a:lstStyle/>
          <a:p>
            <a:pPr algn="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The data goes through a series of cleaning, imputation, and transformation steps to optimize it for machine learning analysis, including visualization techniques to gain valuable insights.</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10980420" y="0"/>
            <a:ext cx="3657600" cy="8229600"/>
          </a:xfrm>
          <a:prstGeom prst="rect">
            <a:avLst/>
          </a:prstGeom>
        </p:spPr>
      </p:pic>
      <p:sp>
        <p:nvSpPr>
          <p:cNvPr id="5" name="Text 1"/>
          <p:cNvSpPr/>
          <p:nvPr/>
        </p:nvSpPr>
        <p:spPr>
          <a:xfrm>
            <a:off x="824746" y="605909"/>
            <a:ext cx="6583680" cy="687348"/>
          </a:xfrm>
          <a:prstGeom prst="rect">
            <a:avLst/>
          </a:prstGeom>
          <a:noFill/>
          <a:ln/>
        </p:spPr>
        <p:txBody>
          <a:bodyPr wrap="none" rtlCol="0" anchor="t"/>
          <a:lstStyle/>
          <a:p>
            <a:pPr indent="0" marL="0">
              <a:lnSpc>
                <a:spcPts val="5412"/>
              </a:lnSpc>
              <a:buNone/>
            </a:pPr>
            <a:r>
              <a:rPr lang="en-US" sz="4330" b="1" dirty="0">
                <a:solidFill>
                  <a:srgbClr val="000000"/>
                </a:solidFill>
                <a:latin typeface="p22-mackinac-pro" pitchFamily="34" charset="0"/>
                <a:ea typeface="p22-mackinac-pro" pitchFamily="34" charset="-122"/>
                <a:cs typeface="p22-mackinac-pro" pitchFamily="34" charset="-120"/>
              </a:rPr>
              <a:t>Machine Learning Model</a:t>
            </a:r>
            <a:endParaRPr lang="en-US" sz="4330" dirty="0"/>
          </a:p>
        </p:txBody>
      </p:sp>
      <p:sp>
        <p:nvSpPr>
          <p:cNvPr id="6" name="Shape 2"/>
          <p:cNvSpPr/>
          <p:nvPr/>
        </p:nvSpPr>
        <p:spPr>
          <a:xfrm>
            <a:off x="1132761" y="1623179"/>
            <a:ext cx="43934" cy="6000512"/>
          </a:xfrm>
          <a:prstGeom prst="roundRect">
            <a:avLst>
              <a:gd name="adj" fmla="val 225295"/>
            </a:avLst>
          </a:prstGeom>
          <a:solidFill>
            <a:srgbClr val="B2D4E5"/>
          </a:solidFill>
          <a:ln/>
        </p:spPr>
      </p:sp>
      <p:sp>
        <p:nvSpPr>
          <p:cNvPr id="7" name="Shape 3"/>
          <p:cNvSpPr/>
          <p:nvPr/>
        </p:nvSpPr>
        <p:spPr>
          <a:xfrm>
            <a:off x="1402080" y="2020431"/>
            <a:ext cx="769739" cy="43934"/>
          </a:xfrm>
          <a:prstGeom prst="roundRect">
            <a:avLst>
              <a:gd name="adj" fmla="val 225295"/>
            </a:avLst>
          </a:prstGeom>
          <a:solidFill>
            <a:srgbClr val="B2D4E5"/>
          </a:solidFill>
          <a:ln/>
        </p:spPr>
      </p:sp>
      <p:sp>
        <p:nvSpPr>
          <p:cNvPr id="8" name="Shape 4"/>
          <p:cNvSpPr/>
          <p:nvPr/>
        </p:nvSpPr>
        <p:spPr>
          <a:xfrm>
            <a:off x="907256" y="1794986"/>
            <a:ext cx="494824" cy="494824"/>
          </a:xfrm>
          <a:prstGeom prst="roundRect">
            <a:avLst>
              <a:gd name="adj" fmla="val 20003"/>
            </a:avLst>
          </a:prstGeom>
          <a:solidFill>
            <a:srgbClr val="CCEEFF"/>
          </a:solidFill>
          <a:ln w="7620">
            <a:solidFill>
              <a:srgbClr val="B2D4E5"/>
            </a:solidFill>
            <a:prstDash val="solid"/>
          </a:ln>
        </p:spPr>
      </p:sp>
      <p:sp>
        <p:nvSpPr>
          <p:cNvPr id="9" name="Text 5"/>
          <p:cNvSpPr/>
          <p:nvPr/>
        </p:nvSpPr>
        <p:spPr>
          <a:xfrm>
            <a:off x="1087636" y="1836182"/>
            <a:ext cx="133945" cy="412313"/>
          </a:xfrm>
          <a:prstGeom prst="rect">
            <a:avLst/>
          </a:prstGeom>
          <a:noFill/>
          <a:ln/>
        </p:spPr>
        <p:txBody>
          <a:bodyPr wrap="none" rtlCol="0" anchor="t"/>
          <a:lstStyle/>
          <a:p>
            <a:pPr algn="ctr" indent="0" marL="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1</a:t>
            </a:r>
            <a:endParaRPr lang="en-US" sz="2598" dirty="0"/>
          </a:p>
        </p:txBody>
      </p:sp>
      <p:sp>
        <p:nvSpPr>
          <p:cNvPr id="10" name="Text 6"/>
          <p:cNvSpPr/>
          <p:nvPr/>
        </p:nvSpPr>
        <p:spPr>
          <a:xfrm>
            <a:off x="2364343" y="1843087"/>
            <a:ext cx="2749391" cy="343614"/>
          </a:xfrm>
          <a:prstGeom prst="rect">
            <a:avLst/>
          </a:prstGeom>
          <a:noFill/>
          <a:ln/>
        </p:spPr>
        <p:txBody>
          <a:bodyPr wrap="none" rtlCol="0" anchor="t"/>
          <a:lstStyle/>
          <a:p>
            <a:pPr algn="l" indent="0" marL="0">
              <a:lnSpc>
                <a:spcPts val="2706"/>
              </a:lnSpc>
              <a:buNone/>
            </a:pPr>
            <a:r>
              <a:rPr lang="en-US" sz="2165" b="1" dirty="0">
                <a:solidFill>
                  <a:srgbClr val="272525"/>
                </a:solidFill>
                <a:latin typeface="p22-mackinac-pro" pitchFamily="34" charset="0"/>
                <a:ea typeface="p22-mackinac-pro" pitchFamily="34" charset="-122"/>
                <a:cs typeface="p22-mackinac-pro" pitchFamily="34" charset="-120"/>
              </a:rPr>
              <a:t>Model Selection</a:t>
            </a:r>
            <a:endParaRPr lang="en-US" sz="2165" dirty="0"/>
          </a:p>
        </p:txBody>
      </p:sp>
      <p:sp>
        <p:nvSpPr>
          <p:cNvPr id="11" name="Text 7"/>
          <p:cNvSpPr/>
          <p:nvPr/>
        </p:nvSpPr>
        <p:spPr>
          <a:xfrm>
            <a:off x="2364343" y="2318623"/>
            <a:ext cx="7783711" cy="703659"/>
          </a:xfrm>
          <a:prstGeom prst="rect">
            <a:avLst/>
          </a:prstGeom>
          <a:noFill/>
          <a:ln/>
        </p:spPr>
        <p:txBody>
          <a:bodyPr wrap="square" rtlCol="0" anchor="t"/>
          <a:lstStyle/>
          <a:p>
            <a:pPr algn="l" indent="0" marL="0">
              <a:lnSpc>
                <a:spcPts val="2771"/>
              </a:lnSpc>
              <a:buNone/>
            </a:pPr>
            <a:r>
              <a:rPr lang="en-US" sz="1732" dirty="0">
                <a:solidFill>
                  <a:srgbClr val="272525"/>
                </a:solidFill>
                <a:latin typeface="Eudoxus Sans" pitchFamily="34" charset="0"/>
                <a:ea typeface="Eudoxus Sans" pitchFamily="34" charset="-122"/>
                <a:cs typeface="Eudoxus Sans" pitchFamily="34" charset="-120"/>
              </a:rPr>
              <a:t>The K-Nearest Neighbors (KNN) algorithm is chosen for its ability to handle the complex and multidimensional nature of the college admissions data.</a:t>
            </a:r>
            <a:endParaRPr lang="en-US" sz="1732" dirty="0"/>
          </a:p>
        </p:txBody>
      </p:sp>
      <p:sp>
        <p:nvSpPr>
          <p:cNvPr id="12" name="Shape 8"/>
          <p:cNvSpPr/>
          <p:nvPr/>
        </p:nvSpPr>
        <p:spPr>
          <a:xfrm>
            <a:off x="1402080" y="3859351"/>
            <a:ext cx="769739" cy="43934"/>
          </a:xfrm>
          <a:prstGeom prst="roundRect">
            <a:avLst>
              <a:gd name="adj" fmla="val 225295"/>
            </a:avLst>
          </a:prstGeom>
          <a:solidFill>
            <a:srgbClr val="B2D4E5"/>
          </a:solidFill>
          <a:ln/>
        </p:spPr>
      </p:sp>
      <p:sp>
        <p:nvSpPr>
          <p:cNvPr id="13" name="Shape 9"/>
          <p:cNvSpPr/>
          <p:nvPr/>
        </p:nvSpPr>
        <p:spPr>
          <a:xfrm>
            <a:off x="907256" y="3633907"/>
            <a:ext cx="494824" cy="494824"/>
          </a:xfrm>
          <a:prstGeom prst="roundRect">
            <a:avLst>
              <a:gd name="adj" fmla="val 20003"/>
            </a:avLst>
          </a:prstGeom>
          <a:solidFill>
            <a:srgbClr val="CCEEFF"/>
          </a:solidFill>
          <a:ln w="7620">
            <a:solidFill>
              <a:srgbClr val="B2D4E5"/>
            </a:solidFill>
            <a:prstDash val="solid"/>
          </a:ln>
        </p:spPr>
      </p:sp>
      <p:sp>
        <p:nvSpPr>
          <p:cNvPr id="14" name="Text 10"/>
          <p:cNvSpPr/>
          <p:nvPr/>
        </p:nvSpPr>
        <p:spPr>
          <a:xfrm>
            <a:off x="1058585" y="3675102"/>
            <a:ext cx="192048" cy="412313"/>
          </a:xfrm>
          <a:prstGeom prst="rect">
            <a:avLst/>
          </a:prstGeom>
          <a:noFill/>
          <a:ln/>
        </p:spPr>
        <p:txBody>
          <a:bodyPr wrap="none" rtlCol="0" anchor="t"/>
          <a:lstStyle/>
          <a:p>
            <a:pPr algn="ctr" indent="0" marL="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2</a:t>
            </a:r>
            <a:endParaRPr lang="en-US" sz="2598" dirty="0"/>
          </a:p>
        </p:txBody>
      </p:sp>
      <p:sp>
        <p:nvSpPr>
          <p:cNvPr id="15" name="Text 11"/>
          <p:cNvSpPr/>
          <p:nvPr/>
        </p:nvSpPr>
        <p:spPr>
          <a:xfrm>
            <a:off x="2364343" y="3682008"/>
            <a:ext cx="2749391" cy="343614"/>
          </a:xfrm>
          <a:prstGeom prst="rect">
            <a:avLst/>
          </a:prstGeom>
          <a:noFill/>
          <a:ln/>
        </p:spPr>
        <p:txBody>
          <a:bodyPr wrap="none" rtlCol="0" anchor="t"/>
          <a:lstStyle/>
          <a:p>
            <a:pPr algn="l" indent="0" marL="0">
              <a:lnSpc>
                <a:spcPts val="2706"/>
              </a:lnSpc>
              <a:buNone/>
            </a:pPr>
            <a:r>
              <a:rPr lang="en-US" sz="2165" b="1" dirty="0">
                <a:solidFill>
                  <a:srgbClr val="272525"/>
                </a:solidFill>
                <a:latin typeface="p22-mackinac-pro" pitchFamily="34" charset="0"/>
                <a:ea typeface="p22-mackinac-pro" pitchFamily="34" charset="-122"/>
                <a:cs typeface="p22-mackinac-pro" pitchFamily="34" charset="-120"/>
              </a:rPr>
              <a:t>Model Training</a:t>
            </a:r>
            <a:endParaRPr lang="en-US" sz="2165" dirty="0"/>
          </a:p>
        </p:txBody>
      </p:sp>
      <p:sp>
        <p:nvSpPr>
          <p:cNvPr id="16" name="Text 12"/>
          <p:cNvSpPr/>
          <p:nvPr/>
        </p:nvSpPr>
        <p:spPr>
          <a:xfrm>
            <a:off x="2364343" y="4157543"/>
            <a:ext cx="7783711" cy="1055489"/>
          </a:xfrm>
          <a:prstGeom prst="rect">
            <a:avLst/>
          </a:prstGeom>
          <a:noFill/>
          <a:ln/>
        </p:spPr>
        <p:txBody>
          <a:bodyPr wrap="square" rtlCol="0" anchor="t"/>
          <a:lstStyle/>
          <a:p>
            <a:pPr algn="l" indent="0" marL="0">
              <a:lnSpc>
                <a:spcPts val="2771"/>
              </a:lnSpc>
              <a:buNone/>
            </a:pPr>
            <a:r>
              <a:rPr lang="en-US" sz="1732" dirty="0">
                <a:solidFill>
                  <a:srgbClr val="272525"/>
                </a:solidFill>
                <a:latin typeface="Eudoxus Sans" pitchFamily="34" charset="0"/>
                <a:ea typeface="Eudoxus Sans" pitchFamily="34" charset="-122"/>
                <a:cs typeface="Eudoxus Sans" pitchFamily="34" charset="-120"/>
              </a:rPr>
              <a:t>The KNN model is trained on the preprocessed data, leveraging its pattern recognition capabilities to identify the most influential factors in college admissions decisions.</a:t>
            </a:r>
            <a:endParaRPr lang="en-US" sz="1732" dirty="0"/>
          </a:p>
        </p:txBody>
      </p:sp>
      <p:sp>
        <p:nvSpPr>
          <p:cNvPr id="17" name="Shape 13"/>
          <p:cNvSpPr/>
          <p:nvPr/>
        </p:nvSpPr>
        <p:spPr>
          <a:xfrm>
            <a:off x="1402080" y="6050101"/>
            <a:ext cx="769739" cy="43934"/>
          </a:xfrm>
          <a:prstGeom prst="roundRect">
            <a:avLst>
              <a:gd name="adj" fmla="val 225295"/>
            </a:avLst>
          </a:prstGeom>
          <a:solidFill>
            <a:srgbClr val="B2D4E5"/>
          </a:solidFill>
          <a:ln/>
        </p:spPr>
      </p:sp>
      <p:sp>
        <p:nvSpPr>
          <p:cNvPr id="18" name="Shape 14"/>
          <p:cNvSpPr/>
          <p:nvPr/>
        </p:nvSpPr>
        <p:spPr>
          <a:xfrm>
            <a:off x="907256" y="5824657"/>
            <a:ext cx="494824" cy="494824"/>
          </a:xfrm>
          <a:prstGeom prst="roundRect">
            <a:avLst>
              <a:gd name="adj" fmla="val 20003"/>
            </a:avLst>
          </a:prstGeom>
          <a:solidFill>
            <a:srgbClr val="CCEEFF"/>
          </a:solidFill>
          <a:ln w="7620">
            <a:solidFill>
              <a:srgbClr val="B2D4E5"/>
            </a:solidFill>
            <a:prstDash val="solid"/>
          </a:ln>
        </p:spPr>
      </p:sp>
      <p:sp>
        <p:nvSpPr>
          <p:cNvPr id="19" name="Text 15"/>
          <p:cNvSpPr/>
          <p:nvPr/>
        </p:nvSpPr>
        <p:spPr>
          <a:xfrm>
            <a:off x="1055846" y="5865852"/>
            <a:ext cx="197644" cy="412313"/>
          </a:xfrm>
          <a:prstGeom prst="rect">
            <a:avLst/>
          </a:prstGeom>
          <a:noFill/>
          <a:ln/>
        </p:spPr>
        <p:txBody>
          <a:bodyPr wrap="none" rtlCol="0" anchor="t"/>
          <a:lstStyle/>
          <a:p>
            <a:pPr algn="ctr" indent="0" marL="0">
              <a:lnSpc>
                <a:spcPts val="3247"/>
              </a:lnSpc>
              <a:buNone/>
            </a:pPr>
            <a:r>
              <a:rPr lang="en-US" sz="2598" b="1" dirty="0">
                <a:solidFill>
                  <a:srgbClr val="272525"/>
                </a:solidFill>
                <a:latin typeface="p22-mackinac-pro" pitchFamily="34" charset="0"/>
                <a:ea typeface="p22-mackinac-pro" pitchFamily="34" charset="-122"/>
                <a:cs typeface="p22-mackinac-pro" pitchFamily="34" charset="-120"/>
              </a:rPr>
              <a:t>3</a:t>
            </a:r>
            <a:endParaRPr lang="en-US" sz="2598" dirty="0"/>
          </a:p>
        </p:txBody>
      </p:sp>
      <p:sp>
        <p:nvSpPr>
          <p:cNvPr id="20" name="Text 16"/>
          <p:cNvSpPr/>
          <p:nvPr/>
        </p:nvSpPr>
        <p:spPr>
          <a:xfrm>
            <a:off x="2364343" y="5872758"/>
            <a:ext cx="2749391" cy="343614"/>
          </a:xfrm>
          <a:prstGeom prst="rect">
            <a:avLst/>
          </a:prstGeom>
          <a:noFill/>
          <a:ln/>
        </p:spPr>
        <p:txBody>
          <a:bodyPr wrap="none" rtlCol="0" anchor="t"/>
          <a:lstStyle/>
          <a:p>
            <a:pPr algn="l" indent="0" marL="0">
              <a:lnSpc>
                <a:spcPts val="2706"/>
              </a:lnSpc>
              <a:buNone/>
            </a:pPr>
            <a:r>
              <a:rPr lang="en-US" sz="2165" b="1" dirty="0">
                <a:solidFill>
                  <a:srgbClr val="272525"/>
                </a:solidFill>
                <a:latin typeface="p22-mackinac-pro" pitchFamily="34" charset="0"/>
                <a:ea typeface="p22-mackinac-pro" pitchFamily="34" charset="-122"/>
                <a:cs typeface="p22-mackinac-pro" pitchFamily="34" charset="-120"/>
              </a:rPr>
              <a:t>Model Evaluation</a:t>
            </a:r>
            <a:endParaRPr lang="en-US" sz="2165" dirty="0"/>
          </a:p>
        </p:txBody>
      </p:sp>
      <p:sp>
        <p:nvSpPr>
          <p:cNvPr id="21" name="Text 17"/>
          <p:cNvSpPr/>
          <p:nvPr/>
        </p:nvSpPr>
        <p:spPr>
          <a:xfrm>
            <a:off x="2364343" y="6348293"/>
            <a:ext cx="7783711" cy="1055489"/>
          </a:xfrm>
          <a:prstGeom prst="rect">
            <a:avLst/>
          </a:prstGeom>
          <a:noFill/>
          <a:ln/>
        </p:spPr>
        <p:txBody>
          <a:bodyPr wrap="square" rtlCol="0" anchor="t"/>
          <a:lstStyle/>
          <a:p>
            <a:pPr algn="l" indent="0" marL="0">
              <a:lnSpc>
                <a:spcPts val="2771"/>
              </a:lnSpc>
              <a:buNone/>
            </a:pPr>
            <a:r>
              <a:rPr lang="en-US" sz="1732" dirty="0">
                <a:solidFill>
                  <a:srgbClr val="272525"/>
                </a:solidFill>
                <a:latin typeface="Eudoxus Sans" pitchFamily="34" charset="0"/>
                <a:ea typeface="Eudoxus Sans" pitchFamily="34" charset="-122"/>
                <a:cs typeface="Eudoxus Sans" pitchFamily="34" charset="-120"/>
              </a:rPr>
              <a:t>Rigorous testing and assessment of the model's performance, including accuracy metrics and comparison to alternative approaches, ensure its reliability and effectiveness.</a:t>
            </a:r>
            <a:endParaRPr lang="en-US" sz="1732"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1180862"/>
            <a:ext cx="5826443"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System Functionality</a:t>
            </a:r>
            <a:endParaRPr lang="en-US" sz="4374" dirty="0"/>
          </a:p>
        </p:txBody>
      </p:sp>
      <p:sp>
        <p:nvSpPr>
          <p:cNvPr id="7" name="Text 3"/>
          <p:cNvSpPr/>
          <p:nvPr/>
        </p:nvSpPr>
        <p:spPr>
          <a:xfrm>
            <a:off x="2037993" y="2208490"/>
            <a:ext cx="2777490" cy="347186"/>
          </a:xfrm>
          <a:prstGeom prst="rect">
            <a:avLst/>
          </a:prstGeom>
          <a:noFill/>
          <a:ln/>
        </p:spPr>
        <p:txBody>
          <a:bodyPr wrap="none" rtlCol="0" anchor="t"/>
          <a:lstStyle/>
          <a:p>
            <a:pPr indent="0" marL="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User Inputs</a:t>
            </a:r>
            <a:endParaRPr lang="en-US" sz="2187" dirty="0"/>
          </a:p>
        </p:txBody>
      </p:sp>
      <p:sp>
        <p:nvSpPr>
          <p:cNvPr id="8" name="Text 4"/>
          <p:cNvSpPr/>
          <p:nvPr/>
        </p:nvSpPr>
        <p:spPr>
          <a:xfrm>
            <a:off x="2037993" y="2888933"/>
            <a:ext cx="10554414" cy="710803"/>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The system requires users to provide key information, such as their rank, category, gender, and other relevant factors, to generate personalized college counseling recommendations.</a:t>
            </a:r>
            <a:endParaRPr lang="en-US" sz="1750" dirty="0"/>
          </a:p>
        </p:txBody>
      </p:sp>
      <p:sp>
        <p:nvSpPr>
          <p:cNvPr id="9" name="Text 5"/>
          <p:cNvSpPr/>
          <p:nvPr/>
        </p:nvSpPr>
        <p:spPr>
          <a:xfrm>
            <a:off x="2037993" y="3932992"/>
            <a:ext cx="3506510" cy="347186"/>
          </a:xfrm>
          <a:prstGeom prst="rect">
            <a:avLst/>
          </a:prstGeom>
          <a:noFill/>
          <a:ln/>
        </p:spPr>
        <p:txBody>
          <a:bodyPr wrap="none" rtlCol="0" anchor="t"/>
          <a:lstStyle/>
          <a:p>
            <a:pPr indent="0" marL="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Recommendation Process</a:t>
            </a:r>
            <a:endParaRPr lang="en-US" sz="2187" dirty="0"/>
          </a:p>
        </p:txBody>
      </p:sp>
      <p:sp>
        <p:nvSpPr>
          <p:cNvPr id="10" name="Text 6"/>
          <p:cNvSpPr/>
          <p:nvPr/>
        </p:nvSpPr>
        <p:spPr>
          <a:xfrm>
            <a:off x="2037993" y="4613434"/>
            <a:ext cx="10554414" cy="710803"/>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The system processes the user inputs through the trained KNN model, analyzes the data, and provides targeted recommendations based on the most suitable college options.</a:t>
            </a:r>
            <a:endParaRPr lang="en-US" sz="1750" dirty="0"/>
          </a:p>
        </p:txBody>
      </p:sp>
      <p:sp>
        <p:nvSpPr>
          <p:cNvPr id="11" name="Text 7"/>
          <p:cNvSpPr/>
          <p:nvPr/>
        </p:nvSpPr>
        <p:spPr>
          <a:xfrm>
            <a:off x="2037993" y="5657493"/>
            <a:ext cx="2777490" cy="347186"/>
          </a:xfrm>
          <a:prstGeom prst="rect">
            <a:avLst/>
          </a:prstGeom>
          <a:noFill/>
          <a:ln/>
        </p:spPr>
        <p:txBody>
          <a:bodyPr wrap="none" rtlCol="0" anchor="t"/>
          <a:lstStyle/>
          <a:p>
            <a:pPr indent="0" marL="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Demonstration</a:t>
            </a:r>
            <a:endParaRPr lang="en-US" sz="2187" dirty="0"/>
          </a:p>
        </p:txBody>
      </p:sp>
      <p:sp>
        <p:nvSpPr>
          <p:cNvPr id="12" name="Text 8"/>
          <p:cNvSpPr/>
          <p:nvPr/>
        </p:nvSpPr>
        <p:spPr>
          <a:xfrm>
            <a:off x="2037993" y="6337935"/>
            <a:ext cx="10554414" cy="710803"/>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The presentation will showcase the system's functionality with sample inputs and outputs, highlighting its user-friendly interface and the quality of the provided counseling recommendations.</a:t>
            </a:r>
            <a:endParaRPr lang="en-US" sz="1750" dirty="0"/>
          </a:p>
        </p:txBody>
      </p:sp>
      <p:pic>
        <p:nvPicPr>
          <p:cNvPr id="1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110264" y="603052"/>
            <a:ext cx="6678335" cy="684848"/>
          </a:xfrm>
          <a:prstGeom prst="rect">
            <a:avLst/>
          </a:prstGeom>
          <a:noFill/>
          <a:ln/>
        </p:spPr>
        <p:txBody>
          <a:bodyPr wrap="none" rtlCol="0" anchor="t"/>
          <a:lstStyle/>
          <a:p>
            <a:pPr indent="0" marL="0">
              <a:lnSpc>
                <a:spcPts val="5393"/>
              </a:lnSpc>
              <a:buNone/>
            </a:pPr>
            <a:r>
              <a:rPr lang="en-US" sz="4314" b="1" dirty="0">
                <a:solidFill>
                  <a:srgbClr val="000000"/>
                </a:solidFill>
                <a:latin typeface="p22-mackinac-pro" pitchFamily="34" charset="0"/>
                <a:ea typeface="p22-mackinac-pro" pitchFamily="34" charset="-122"/>
                <a:cs typeface="p22-mackinac-pro" pitchFamily="34" charset="-120"/>
              </a:rPr>
              <a:t>Results and Performance</a:t>
            </a:r>
            <a:endParaRPr lang="en-US" sz="4314" dirty="0"/>
          </a:p>
        </p:txBody>
      </p:sp>
      <p:sp>
        <p:nvSpPr>
          <p:cNvPr id="5" name="Shape 2"/>
          <p:cNvSpPr/>
          <p:nvPr/>
        </p:nvSpPr>
        <p:spPr>
          <a:xfrm>
            <a:off x="7293293" y="1726168"/>
            <a:ext cx="43815" cy="5900261"/>
          </a:xfrm>
          <a:prstGeom prst="roundRect">
            <a:avLst>
              <a:gd name="adj" fmla="val 225082"/>
            </a:avLst>
          </a:prstGeom>
          <a:solidFill>
            <a:srgbClr val="B2D4E5"/>
          </a:solidFill>
          <a:ln/>
        </p:spPr>
      </p:sp>
      <p:sp>
        <p:nvSpPr>
          <p:cNvPr id="6" name="Shape 3"/>
          <p:cNvSpPr/>
          <p:nvPr/>
        </p:nvSpPr>
        <p:spPr>
          <a:xfrm>
            <a:off x="6301680" y="2121932"/>
            <a:ext cx="767001" cy="43815"/>
          </a:xfrm>
          <a:prstGeom prst="roundRect">
            <a:avLst>
              <a:gd name="adj" fmla="val 225082"/>
            </a:avLst>
          </a:prstGeom>
          <a:solidFill>
            <a:srgbClr val="B2D4E5"/>
          </a:solidFill>
          <a:ln/>
        </p:spPr>
      </p:sp>
      <p:sp>
        <p:nvSpPr>
          <p:cNvPr id="7" name="Shape 4"/>
          <p:cNvSpPr/>
          <p:nvPr/>
        </p:nvSpPr>
        <p:spPr>
          <a:xfrm>
            <a:off x="7068681" y="1897380"/>
            <a:ext cx="493038" cy="493038"/>
          </a:xfrm>
          <a:prstGeom prst="roundRect">
            <a:avLst>
              <a:gd name="adj" fmla="val 20002"/>
            </a:avLst>
          </a:prstGeom>
          <a:solidFill>
            <a:srgbClr val="CCEEFF"/>
          </a:solidFill>
          <a:ln w="7620">
            <a:solidFill>
              <a:srgbClr val="B2D4E5"/>
            </a:solidFill>
            <a:prstDash val="solid"/>
          </a:ln>
        </p:spPr>
      </p:sp>
      <p:sp>
        <p:nvSpPr>
          <p:cNvPr id="8" name="Text 5"/>
          <p:cNvSpPr/>
          <p:nvPr/>
        </p:nvSpPr>
        <p:spPr>
          <a:xfrm>
            <a:off x="7248465" y="1938457"/>
            <a:ext cx="133469" cy="410885"/>
          </a:xfrm>
          <a:prstGeom prst="rect">
            <a:avLst/>
          </a:prstGeom>
          <a:noFill/>
          <a:ln/>
        </p:spPr>
        <p:txBody>
          <a:bodyPr wrap="none" rtlCol="0" anchor="t"/>
          <a:lstStyle/>
          <a:p>
            <a:pPr algn="ctr" indent="0" marL="0">
              <a:lnSpc>
                <a:spcPts val="3236"/>
              </a:lnSpc>
              <a:buNone/>
            </a:pPr>
            <a:r>
              <a:rPr lang="en-US" sz="2588" b="1" dirty="0">
                <a:solidFill>
                  <a:srgbClr val="272525"/>
                </a:solidFill>
                <a:latin typeface="p22-mackinac-pro" pitchFamily="34" charset="0"/>
                <a:ea typeface="p22-mackinac-pro" pitchFamily="34" charset="-122"/>
                <a:cs typeface="p22-mackinac-pro" pitchFamily="34" charset="-120"/>
              </a:rPr>
              <a:t>1</a:t>
            </a:r>
            <a:endParaRPr lang="en-US" sz="2588" dirty="0"/>
          </a:p>
        </p:txBody>
      </p:sp>
      <p:sp>
        <p:nvSpPr>
          <p:cNvPr id="9" name="Text 6"/>
          <p:cNvSpPr/>
          <p:nvPr/>
        </p:nvSpPr>
        <p:spPr>
          <a:xfrm>
            <a:off x="3370540" y="1945243"/>
            <a:ext cx="2739390" cy="342424"/>
          </a:xfrm>
          <a:prstGeom prst="rect">
            <a:avLst/>
          </a:prstGeom>
          <a:noFill/>
          <a:ln/>
        </p:spPr>
        <p:txBody>
          <a:bodyPr wrap="none" rtlCol="0" anchor="t"/>
          <a:lstStyle/>
          <a:p>
            <a:pPr algn="r" indent="0" marL="0">
              <a:lnSpc>
                <a:spcPts val="2696"/>
              </a:lnSpc>
              <a:buNone/>
            </a:pPr>
            <a:r>
              <a:rPr lang="en-US" sz="2157" b="1" dirty="0">
                <a:solidFill>
                  <a:srgbClr val="272525"/>
                </a:solidFill>
                <a:latin typeface="p22-mackinac-pro" pitchFamily="34" charset="0"/>
                <a:ea typeface="p22-mackinac-pro" pitchFamily="34" charset="-122"/>
                <a:cs typeface="p22-mackinac-pro" pitchFamily="34" charset="-120"/>
              </a:rPr>
              <a:t>Model Accuracy</a:t>
            </a:r>
            <a:endParaRPr lang="en-US" sz="2157" dirty="0"/>
          </a:p>
        </p:txBody>
      </p:sp>
      <p:sp>
        <p:nvSpPr>
          <p:cNvPr id="10" name="Text 7"/>
          <p:cNvSpPr/>
          <p:nvPr/>
        </p:nvSpPr>
        <p:spPr>
          <a:xfrm>
            <a:off x="2110264" y="2419112"/>
            <a:ext cx="3999667" cy="2103834"/>
          </a:xfrm>
          <a:prstGeom prst="rect">
            <a:avLst/>
          </a:prstGeom>
          <a:noFill/>
          <a:ln/>
        </p:spPr>
        <p:txBody>
          <a:bodyPr wrap="square" rtlCol="0" anchor="t"/>
          <a:lstStyle/>
          <a:p>
            <a:pPr algn="r" indent="0" marL="0">
              <a:lnSpc>
                <a:spcPts val="2761"/>
              </a:lnSpc>
              <a:buNone/>
            </a:pPr>
            <a:r>
              <a:rPr lang="en-US" sz="1726" dirty="0">
                <a:solidFill>
                  <a:srgbClr val="272525"/>
                </a:solidFill>
                <a:latin typeface="Eudoxus Sans" pitchFamily="34" charset="0"/>
                <a:ea typeface="Eudoxus Sans" pitchFamily="34" charset="-122"/>
                <a:cs typeface="Eudoxus Sans" pitchFamily="34" charset="-120"/>
              </a:rPr>
              <a:t>The KNN model achieved an impressive accuracy rate on the testing data, demonstrating its ability to provide reliable and insightful college admissions recommendations.</a:t>
            </a:r>
            <a:endParaRPr lang="en-US" sz="1726" dirty="0"/>
          </a:p>
        </p:txBody>
      </p:sp>
      <p:sp>
        <p:nvSpPr>
          <p:cNvPr id="11" name="Shape 8"/>
          <p:cNvSpPr/>
          <p:nvPr/>
        </p:nvSpPr>
        <p:spPr>
          <a:xfrm>
            <a:off x="7561719" y="3217545"/>
            <a:ext cx="767001" cy="43815"/>
          </a:xfrm>
          <a:prstGeom prst="roundRect">
            <a:avLst>
              <a:gd name="adj" fmla="val 225082"/>
            </a:avLst>
          </a:prstGeom>
          <a:solidFill>
            <a:srgbClr val="B2D4E5"/>
          </a:solidFill>
          <a:ln/>
        </p:spPr>
      </p:sp>
      <p:sp>
        <p:nvSpPr>
          <p:cNvPr id="12" name="Shape 9"/>
          <p:cNvSpPr/>
          <p:nvPr/>
        </p:nvSpPr>
        <p:spPr>
          <a:xfrm>
            <a:off x="7068681" y="2992993"/>
            <a:ext cx="493038" cy="493038"/>
          </a:xfrm>
          <a:prstGeom prst="roundRect">
            <a:avLst>
              <a:gd name="adj" fmla="val 20002"/>
            </a:avLst>
          </a:prstGeom>
          <a:solidFill>
            <a:srgbClr val="CCEEFF"/>
          </a:solidFill>
          <a:ln w="7620">
            <a:solidFill>
              <a:srgbClr val="B2D4E5"/>
            </a:solidFill>
            <a:prstDash val="solid"/>
          </a:ln>
        </p:spPr>
      </p:sp>
      <p:sp>
        <p:nvSpPr>
          <p:cNvPr id="13" name="Text 10"/>
          <p:cNvSpPr/>
          <p:nvPr/>
        </p:nvSpPr>
        <p:spPr>
          <a:xfrm>
            <a:off x="7219533" y="3034070"/>
            <a:ext cx="191333" cy="410885"/>
          </a:xfrm>
          <a:prstGeom prst="rect">
            <a:avLst/>
          </a:prstGeom>
          <a:noFill/>
          <a:ln/>
        </p:spPr>
        <p:txBody>
          <a:bodyPr wrap="none" rtlCol="0" anchor="t"/>
          <a:lstStyle/>
          <a:p>
            <a:pPr algn="ctr" indent="0" marL="0">
              <a:lnSpc>
                <a:spcPts val="3236"/>
              </a:lnSpc>
              <a:buNone/>
            </a:pPr>
            <a:r>
              <a:rPr lang="en-US" sz="2588" b="1" dirty="0">
                <a:solidFill>
                  <a:srgbClr val="272525"/>
                </a:solidFill>
                <a:latin typeface="p22-mackinac-pro" pitchFamily="34" charset="0"/>
                <a:ea typeface="p22-mackinac-pro" pitchFamily="34" charset="-122"/>
                <a:cs typeface="p22-mackinac-pro" pitchFamily="34" charset="-120"/>
              </a:rPr>
              <a:t>2</a:t>
            </a:r>
            <a:endParaRPr lang="en-US" sz="2588" dirty="0"/>
          </a:p>
        </p:txBody>
      </p:sp>
      <p:sp>
        <p:nvSpPr>
          <p:cNvPr id="14" name="Text 11"/>
          <p:cNvSpPr/>
          <p:nvPr/>
        </p:nvSpPr>
        <p:spPr>
          <a:xfrm>
            <a:off x="8520470" y="3040856"/>
            <a:ext cx="2927985" cy="342424"/>
          </a:xfrm>
          <a:prstGeom prst="rect">
            <a:avLst/>
          </a:prstGeom>
          <a:noFill/>
          <a:ln/>
        </p:spPr>
        <p:txBody>
          <a:bodyPr wrap="none" rtlCol="0" anchor="t"/>
          <a:lstStyle/>
          <a:p>
            <a:pPr algn="l" indent="0" marL="0">
              <a:lnSpc>
                <a:spcPts val="2696"/>
              </a:lnSpc>
              <a:buNone/>
            </a:pPr>
            <a:r>
              <a:rPr lang="en-US" sz="2157" b="1" dirty="0">
                <a:solidFill>
                  <a:srgbClr val="272525"/>
                </a:solidFill>
                <a:latin typeface="p22-mackinac-pro" pitchFamily="34" charset="0"/>
                <a:ea typeface="p22-mackinac-pro" pitchFamily="34" charset="-122"/>
                <a:cs typeface="p22-mackinac-pro" pitchFamily="34" charset="-120"/>
              </a:rPr>
              <a:t>Challenges Addressed</a:t>
            </a:r>
            <a:endParaRPr lang="en-US" sz="2157" dirty="0"/>
          </a:p>
        </p:txBody>
      </p:sp>
      <p:sp>
        <p:nvSpPr>
          <p:cNvPr id="15" name="Text 12"/>
          <p:cNvSpPr/>
          <p:nvPr/>
        </p:nvSpPr>
        <p:spPr>
          <a:xfrm>
            <a:off x="8520470" y="3514725"/>
            <a:ext cx="3999667" cy="1753195"/>
          </a:xfrm>
          <a:prstGeom prst="rect">
            <a:avLst/>
          </a:prstGeom>
          <a:noFill/>
          <a:ln/>
        </p:spPr>
        <p:txBody>
          <a:bodyPr wrap="square" rtlCol="0" anchor="t"/>
          <a:lstStyle/>
          <a:p>
            <a:pPr algn="l" indent="0" marL="0">
              <a:lnSpc>
                <a:spcPts val="2761"/>
              </a:lnSpc>
              <a:buNone/>
            </a:pPr>
            <a:r>
              <a:rPr lang="en-US" sz="1726" dirty="0">
                <a:solidFill>
                  <a:srgbClr val="272525"/>
                </a:solidFill>
                <a:latin typeface="Eudoxus Sans" pitchFamily="34" charset="0"/>
                <a:ea typeface="Eudoxus Sans" pitchFamily="34" charset="-122"/>
                <a:cs typeface="Eudoxus Sans" pitchFamily="34" charset="-120"/>
              </a:rPr>
              <a:t>The project team successfully navigated and overcame various challenges, such as data sparsity and feature selection, to optimize the system's performance.</a:t>
            </a:r>
            <a:endParaRPr lang="en-US" sz="1726" dirty="0"/>
          </a:p>
        </p:txBody>
      </p:sp>
      <p:sp>
        <p:nvSpPr>
          <p:cNvPr id="16" name="Shape 13"/>
          <p:cNvSpPr/>
          <p:nvPr/>
        </p:nvSpPr>
        <p:spPr>
          <a:xfrm>
            <a:off x="6301680" y="5356860"/>
            <a:ext cx="767001" cy="43815"/>
          </a:xfrm>
          <a:prstGeom prst="roundRect">
            <a:avLst>
              <a:gd name="adj" fmla="val 225082"/>
            </a:avLst>
          </a:prstGeom>
          <a:solidFill>
            <a:srgbClr val="B2D4E5"/>
          </a:solidFill>
          <a:ln/>
        </p:spPr>
      </p:sp>
      <p:sp>
        <p:nvSpPr>
          <p:cNvPr id="17" name="Shape 14"/>
          <p:cNvSpPr/>
          <p:nvPr/>
        </p:nvSpPr>
        <p:spPr>
          <a:xfrm>
            <a:off x="7068681" y="5132308"/>
            <a:ext cx="493038" cy="493038"/>
          </a:xfrm>
          <a:prstGeom prst="roundRect">
            <a:avLst>
              <a:gd name="adj" fmla="val 20002"/>
            </a:avLst>
          </a:prstGeom>
          <a:solidFill>
            <a:srgbClr val="CCEEFF"/>
          </a:solidFill>
          <a:ln w="7620">
            <a:solidFill>
              <a:srgbClr val="B2D4E5"/>
            </a:solidFill>
            <a:prstDash val="solid"/>
          </a:ln>
        </p:spPr>
      </p:sp>
      <p:sp>
        <p:nvSpPr>
          <p:cNvPr id="18" name="Text 15"/>
          <p:cNvSpPr/>
          <p:nvPr/>
        </p:nvSpPr>
        <p:spPr>
          <a:xfrm>
            <a:off x="7216676" y="5173385"/>
            <a:ext cx="196929" cy="410885"/>
          </a:xfrm>
          <a:prstGeom prst="rect">
            <a:avLst/>
          </a:prstGeom>
          <a:noFill/>
          <a:ln/>
        </p:spPr>
        <p:txBody>
          <a:bodyPr wrap="none" rtlCol="0" anchor="t"/>
          <a:lstStyle/>
          <a:p>
            <a:pPr algn="ctr" indent="0" marL="0">
              <a:lnSpc>
                <a:spcPts val="3236"/>
              </a:lnSpc>
              <a:buNone/>
            </a:pPr>
            <a:r>
              <a:rPr lang="en-US" sz="2588" b="1" dirty="0">
                <a:solidFill>
                  <a:srgbClr val="272525"/>
                </a:solidFill>
                <a:latin typeface="p22-mackinac-pro" pitchFamily="34" charset="0"/>
                <a:ea typeface="p22-mackinac-pro" pitchFamily="34" charset="-122"/>
                <a:cs typeface="p22-mackinac-pro" pitchFamily="34" charset="-120"/>
              </a:rPr>
              <a:t>3</a:t>
            </a:r>
            <a:endParaRPr lang="en-US" sz="2588" dirty="0"/>
          </a:p>
        </p:txBody>
      </p:sp>
      <p:sp>
        <p:nvSpPr>
          <p:cNvPr id="19" name="Text 16"/>
          <p:cNvSpPr/>
          <p:nvPr/>
        </p:nvSpPr>
        <p:spPr>
          <a:xfrm>
            <a:off x="3186589" y="5180171"/>
            <a:ext cx="2923342" cy="342424"/>
          </a:xfrm>
          <a:prstGeom prst="rect">
            <a:avLst/>
          </a:prstGeom>
          <a:noFill/>
          <a:ln/>
        </p:spPr>
        <p:txBody>
          <a:bodyPr wrap="none" rtlCol="0" anchor="t"/>
          <a:lstStyle/>
          <a:p>
            <a:pPr algn="r" indent="0" marL="0">
              <a:lnSpc>
                <a:spcPts val="2696"/>
              </a:lnSpc>
              <a:buNone/>
            </a:pPr>
            <a:r>
              <a:rPr lang="en-US" sz="2157" b="1" dirty="0">
                <a:solidFill>
                  <a:srgbClr val="272525"/>
                </a:solidFill>
                <a:latin typeface="p22-mackinac-pro" pitchFamily="34" charset="0"/>
                <a:ea typeface="p22-mackinac-pro" pitchFamily="34" charset="-122"/>
                <a:cs typeface="p22-mackinac-pro" pitchFamily="34" charset="-120"/>
              </a:rPr>
              <a:t>Comparative Analysis</a:t>
            </a:r>
            <a:endParaRPr lang="en-US" sz="2157" dirty="0"/>
          </a:p>
        </p:txBody>
      </p:sp>
      <p:sp>
        <p:nvSpPr>
          <p:cNvPr id="20" name="Text 17"/>
          <p:cNvSpPr/>
          <p:nvPr/>
        </p:nvSpPr>
        <p:spPr>
          <a:xfrm>
            <a:off x="2110264" y="5654040"/>
            <a:ext cx="3999667" cy="1753195"/>
          </a:xfrm>
          <a:prstGeom prst="rect">
            <a:avLst/>
          </a:prstGeom>
          <a:noFill/>
          <a:ln/>
        </p:spPr>
        <p:txBody>
          <a:bodyPr wrap="square" rtlCol="0" anchor="t"/>
          <a:lstStyle/>
          <a:p>
            <a:pPr algn="r" indent="0" marL="0">
              <a:lnSpc>
                <a:spcPts val="2761"/>
              </a:lnSpc>
              <a:buNone/>
            </a:pPr>
            <a:r>
              <a:rPr lang="en-US" sz="1726" dirty="0">
                <a:solidFill>
                  <a:srgbClr val="272525"/>
                </a:solidFill>
                <a:latin typeface="Eudoxus Sans" pitchFamily="34" charset="0"/>
                <a:ea typeface="Eudoxus Sans" pitchFamily="34" charset="-122"/>
                <a:cs typeface="Eudoxus Sans" pitchFamily="34" charset="-120"/>
              </a:rPr>
              <a:t>The system's performance was compared to other models, showcasing its superior accuracy and user-friendly experience in the college admissions counseling domain.</a:t>
            </a:r>
            <a:endParaRPr lang="en-US" sz="1726"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390418"/>
            <a:ext cx="5554980"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Future Work</a:t>
            </a:r>
            <a:endParaRPr lang="en-US" sz="4374" dirty="0"/>
          </a:p>
        </p:txBody>
      </p:sp>
      <p:sp>
        <p:nvSpPr>
          <p:cNvPr id="5" name="Text 2"/>
          <p:cNvSpPr/>
          <p:nvPr/>
        </p:nvSpPr>
        <p:spPr>
          <a:xfrm>
            <a:off x="2393394" y="3529132"/>
            <a:ext cx="10199013"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272525"/>
                </a:solidFill>
                <a:latin typeface="Eudoxus Sans" pitchFamily="34" charset="0"/>
                <a:ea typeface="Eudoxus Sans" pitchFamily="34" charset="-122"/>
                <a:cs typeface="Eudoxus Sans" pitchFamily="34" charset="-120"/>
              </a:rPr>
              <a:t>Expanded Data Sources</a:t>
            </a:r>
            <a:pPr algn="l"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 Add more information like student profiles, campus reviews, and financial aid details to improve the system's recommendations.</a:t>
            </a:r>
            <a:endParaRPr lang="en-US" sz="1750" dirty="0"/>
          </a:p>
        </p:txBody>
      </p:sp>
      <p:sp>
        <p:nvSpPr>
          <p:cNvPr id="6" name="Text 3"/>
          <p:cNvSpPr/>
          <p:nvPr/>
        </p:nvSpPr>
        <p:spPr>
          <a:xfrm>
            <a:off x="2393394" y="4328755"/>
            <a:ext cx="10199013"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272525"/>
                </a:solidFill>
                <a:latin typeface="Eudoxus Sans" pitchFamily="34" charset="0"/>
                <a:ea typeface="Eudoxus Sans" pitchFamily="34" charset="-122"/>
                <a:cs typeface="Eudoxus Sans" pitchFamily="34" charset="-120"/>
              </a:rPr>
              <a:t>Integration with Other Systems</a:t>
            </a:r>
            <a:pPr algn="l"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 Connect the automated counseling system with existing college application platforms to provide a seamless user experience.</a:t>
            </a:r>
            <a:endParaRPr lang="en-US" sz="1750" dirty="0"/>
          </a:p>
        </p:txBody>
      </p:sp>
      <p:sp>
        <p:nvSpPr>
          <p:cNvPr id="7" name="Text 4"/>
          <p:cNvSpPr/>
          <p:nvPr/>
        </p:nvSpPr>
        <p:spPr>
          <a:xfrm>
            <a:off x="2393394" y="5128379"/>
            <a:ext cx="10199013"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272525"/>
                </a:solidFill>
                <a:latin typeface="Eudoxus Sans" pitchFamily="34" charset="0"/>
                <a:ea typeface="Eudoxus Sans" pitchFamily="34" charset="-122"/>
                <a:cs typeface="Eudoxus Sans" pitchFamily="34" charset="-120"/>
              </a:rPr>
              <a:t>Continuous Improvement</a:t>
            </a:r>
            <a:pPr algn="l"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 Take user feedback and refine the model regularly to improve the system's accuracy and relevance in college admissions guidance.</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862"/>
          </a:xfrm>
          <a:prstGeom prst="rect">
            <a:avLst/>
          </a:prstGeom>
          <a:solidFill>
            <a:srgbClr val="FFFFFF">
              <a:alpha val="75000"/>
            </a:srgbClr>
          </a:solidFill>
          <a:ln/>
        </p:spPr>
      </p:sp>
      <p:sp>
        <p:nvSpPr>
          <p:cNvPr id="4" name="Text 1"/>
          <p:cNvSpPr/>
          <p:nvPr/>
        </p:nvSpPr>
        <p:spPr>
          <a:xfrm>
            <a:off x="2315766" y="578882"/>
            <a:ext cx="5262563" cy="657820"/>
          </a:xfrm>
          <a:prstGeom prst="rect">
            <a:avLst/>
          </a:prstGeom>
          <a:noFill/>
          <a:ln/>
        </p:spPr>
        <p:txBody>
          <a:bodyPr wrap="none" rtlCol="0" anchor="t"/>
          <a:lstStyle/>
          <a:p>
            <a:pPr indent="0" marL="0">
              <a:lnSpc>
                <a:spcPts val="5180"/>
              </a:lnSpc>
              <a:buNone/>
            </a:pPr>
            <a:r>
              <a:rPr lang="en-US" sz="4144" b="1" dirty="0">
                <a:solidFill>
                  <a:srgbClr val="000000"/>
                </a:solidFill>
                <a:latin typeface="p22-mackinac-pro" pitchFamily="34" charset="0"/>
                <a:ea typeface="p22-mackinac-pro" pitchFamily="34" charset="-122"/>
                <a:cs typeface="p22-mackinac-pro" pitchFamily="34" charset="-120"/>
              </a:rPr>
              <a:t>Benefits</a:t>
            </a:r>
            <a:endParaRPr lang="en-US" sz="4144" dirty="0"/>
          </a:p>
        </p:txBody>
      </p:sp>
      <p:sp>
        <p:nvSpPr>
          <p:cNvPr id="5" name="Shape 2"/>
          <p:cNvSpPr/>
          <p:nvPr/>
        </p:nvSpPr>
        <p:spPr>
          <a:xfrm>
            <a:off x="7294245" y="1657707"/>
            <a:ext cx="42029" cy="5995273"/>
          </a:xfrm>
          <a:prstGeom prst="roundRect">
            <a:avLst>
              <a:gd name="adj" fmla="val 225385"/>
            </a:avLst>
          </a:prstGeom>
          <a:solidFill>
            <a:srgbClr val="B2D4E5"/>
          </a:solidFill>
          <a:ln/>
        </p:spPr>
      </p:sp>
      <p:sp>
        <p:nvSpPr>
          <p:cNvPr id="6" name="Shape 3"/>
          <p:cNvSpPr/>
          <p:nvPr/>
        </p:nvSpPr>
        <p:spPr>
          <a:xfrm>
            <a:off x="6341626" y="2037933"/>
            <a:ext cx="736759" cy="42029"/>
          </a:xfrm>
          <a:prstGeom prst="roundRect">
            <a:avLst>
              <a:gd name="adj" fmla="val 225385"/>
            </a:avLst>
          </a:prstGeom>
          <a:solidFill>
            <a:srgbClr val="B2D4E5"/>
          </a:solidFill>
          <a:ln/>
        </p:spPr>
      </p:sp>
      <p:sp>
        <p:nvSpPr>
          <p:cNvPr id="7" name="Shape 4"/>
          <p:cNvSpPr/>
          <p:nvPr/>
        </p:nvSpPr>
        <p:spPr>
          <a:xfrm>
            <a:off x="7078385" y="1822132"/>
            <a:ext cx="473631" cy="473631"/>
          </a:xfrm>
          <a:prstGeom prst="roundRect">
            <a:avLst>
              <a:gd name="adj" fmla="val 20000"/>
            </a:avLst>
          </a:prstGeom>
          <a:solidFill>
            <a:srgbClr val="CCEEFF"/>
          </a:solidFill>
          <a:ln w="7620">
            <a:solidFill>
              <a:srgbClr val="B2D4E5"/>
            </a:solidFill>
            <a:prstDash val="solid"/>
          </a:ln>
        </p:spPr>
      </p:sp>
      <p:sp>
        <p:nvSpPr>
          <p:cNvPr id="8" name="Text 5"/>
          <p:cNvSpPr/>
          <p:nvPr/>
        </p:nvSpPr>
        <p:spPr>
          <a:xfrm>
            <a:off x="7251025" y="1861542"/>
            <a:ext cx="128230" cy="394692"/>
          </a:xfrm>
          <a:prstGeom prst="rect">
            <a:avLst/>
          </a:prstGeom>
          <a:noFill/>
          <a:ln/>
        </p:spPr>
        <p:txBody>
          <a:bodyPr wrap="none" rtlCol="0" anchor="t"/>
          <a:lstStyle/>
          <a:p>
            <a:pPr algn="ctr" indent="0" marL="0">
              <a:lnSpc>
                <a:spcPts val="3108"/>
              </a:lnSpc>
              <a:buNone/>
            </a:pPr>
            <a:r>
              <a:rPr lang="en-US" sz="2486" b="1" dirty="0">
                <a:solidFill>
                  <a:srgbClr val="272525"/>
                </a:solidFill>
                <a:latin typeface="p22-mackinac-pro" pitchFamily="34" charset="0"/>
                <a:ea typeface="p22-mackinac-pro" pitchFamily="34" charset="-122"/>
                <a:cs typeface="p22-mackinac-pro" pitchFamily="34" charset="-120"/>
              </a:rPr>
              <a:t>1</a:t>
            </a:r>
            <a:endParaRPr lang="en-US" sz="2486" dirty="0"/>
          </a:p>
        </p:txBody>
      </p:sp>
      <p:sp>
        <p:nvSpPr>
          <p:cNvPr id="9" name="Text 6"/>
          <p:cNvSpPr/>
          <p:nvPr/>
        </p:nvSpPr>
        <p:spPr>
          <a:xfrm>
            <a:off x="3526155" y="1868210"/>
            <a:ext cx="2631281" cy="328851"/>
          </a:xfrm>
          <a:prstGeom prst="rect">
            <a:avLst/>
          </a:prstGeom>
          <a:noFill/>
          <a:ln/>
        </p:spPr>
        <p:txBody>
          <a:bodyPr wrap="none" rtlCol="0" anchor="t"/>
          <a:lstStyle/>
          <a:p>
            <a:pPr algn="r" indent="0" marL="0">
              <a:lnSpc>
                <a:spcPts val="2590"/>
              </a:lnSpc>
              <a:buNone/>
            </a:pPr>
            <a:r>
              <a:rPr lang="en-US" sz="2072" b="1" dirty="0">
                <a:solidFill>
                  <a:srgbClr val="272525"/>
                </a:solidFill>
                <a:latin typeface="p22-mackinac-pro" pitchFamily="34" charset="0"/>
                <a:ea typeface="p22-mackinac-pro" pitchFamily="34" charset="-122"/>
                <a:cs typeface="p22-mackinac-pro" pitchFamily="34" charset="-120"/>
              </a:rPr>
              <a:t>Cost-effective</a:t>
            </a:r>
            <a:endParaRPr lang="en-US" sz="2072" dirty="0"/>
          </a:p>
        </p:txBody>
      </p:sp>
      <p:sp>
        <p:nvSpPr>
          <p:cNvPr id="10" name="Text 7"/>
          <p:cNvSpPr/>
          <p:nvPr/>
        </p:nvSpPr>
        <p:spPr>
          <a:xfrm>
            <a:off x="2315766" y="2323267"/>
            <a:ext cx="3841671" cy="1683544"/>
          </a:xfrm>
          <a:prstGeom prst="rect">
            <a:avLst/>
          </a:prstGeom>
          <a:noFill/>
          <a:ln/>
        </p:spPr>
        <p:txBody>
          <a:bodyPr wrap="square" rtlCol="0" anchor="t"/>
          <a:lstStyle/>
          <a:p>
            <a:pPr algn="r" indent="0" marL="0">
              <a:lnSpc>
                <a:spcPts val="2652"/>
              </a:lnSpc>
              <a:buNone/>
            </a:pPr>
            <a:r>
              <a:rPr lang="en-US" sz="1658" dirty="0">
                <a:solidFill>
                  <a:srgbClr val="272525"/>
                </a:solidFill>
                <a:latin typeface="Eudoxus Sans" pitchFamily="34" charset="0"/>
                <a:ea typeface="Eudoxus Sans" pitchFamily="34" charset="-122"/>
                <a:cs typeface="Eudoxus Sans" pitchFamily="34" charset="-120"/>
              </a:rPr>
              <a:t>The system provides college counseling services without the need for costly external counseling services, saving students valuable financial resources.</a:t>
            </a:r>
            <a:endParaRPr lang="en-US" sz="1658" dirty="0"/>
          </a:p>
        </p:txBody>
      </p:sp>
      <p:sp>
        <p:nvSpPr>
          <p:cNvPr id="11" name="Shape 8"/>
          <p:cNvSpPr/>
          <p:nvPr/>
        </p:nvSpPr>
        <p:spPr>
          <a:xfrm>
            <a:off x="7552015" y="3090446"/>
            <a:ext cx="736759" cy="42029"/>
          </a:xfrm>
          <a:prstGeom prst="roundRect">
            <a:avLst>
              <a:gd name="adj" fmla="val 225385"/>
            </a:avLst>
          </a:prstGeom>
          <a:solidFill>
            <a:srgbClr val="B2D4E5"/>
          </a:solidFill>
          <a:ln/>
        </p:spPr>
      </p:sp>
      <p:sp>
        <p:nvSpPr>
          <p:cNvPr id="12" name="Shape 9"/>
          <p:cNvSpPr/>
          <p:nvPr/>
        </p:nvSpPr>
        <p:spPr>
          <a:xfrm>
            <a:off x="7078385" y="2874645"/>
            <a:ext cx="473631" cy="473631"/>
          </a:xfrm>
          <a:prstGeom prst="roundRect">
            <a:avLst>
              <a:gd name="adj" fmla="val 20000"/>
            </a:avLst>
          </a:prstGeom>
          <a:solidFill>
            <a:srgbClr val="CCEEFF"/>
          </a:solidFill>
          <a:ln w="7620">
            <a:solidFill>
              <a:srgbClr val="B2D4E5"/>
            </a:solidFill>
            <a:prstDash val="solid"/>
          </a:ln>
        </p:spPr>
      </p:sp>
      <p:sp>
        <p:nvSpPr>
          <p:cNvPr id="13" name="Text 10"/>
          <p:cNvSpPr/>
          <p:nvPr/>
        </p:nvSpPr>
        <p:spPr>
          <a:xfrm>
            <a:off x="7223284" y="2914055"/>
            <a:ext cx="183713" cy="394692"/>
          </a:xfrm>
          <a:prstGeom prst="rect">
            <a:avLst/>
          </a:prstGeom>
          <a:noFill/>
          <a:ln/>
        </p:spPr>
        <p:txBody>
          <a:bodyPr wrap="none" rtlCol="0" anchor="t"/>
          <a:lstStyle/>
          <a:p>
            <a:pPr algn="ctr" indent="0" marL="0">
              <a:lnSpc>
                <a:spcPts val="3108"/>
              </a:lnSpc>
              <a:buNone/>
            </a:pPr>
            <a:r>
              <a:rPr lang="en-US" sz="2486" b="1" dirty="0">
                <a:solidFill>
                  <a:srgbClr val="272525"/>
                </a:solidFill>
                <a:latin typeface="p22-mackinac-pro" pitchFamily="34" charset="0"/>
                <a:ea typeface="p22-mackinac-pro" pitchFamily="34" charset="-122"/>
                <a:cs typeface="p22-mackinac-pro" pitchFamily="34" charset="-120"/>
              </a:rPr>
              <a:t>2</a:t>
            </a:r>
            <a:endParaRPr lang="en-US" sz="2486" dirty="0"/>
          </a:p>
        </p:txBody>
      </p:sp>
      <p:sp>
        <p:nvSpPr>
          <p:cNvPr id="14" name="Text 11"/>
          <p:cNvSpPr/>
          <p:nvPr/>
        </p:nvSpPr>
        <p:spPr>
          <a:xfrm>
            <a:off x="8472964" y="2920722"/>
            <a:ext cx="2631281" cy="328851"/>
          </a:xfrm>
          <a:prstGeom prst="rect">
            <a:avLst/>
          </a:prstGeom>
          <a:noFill/>
          <a:ln/>
        </p:spPr>
        <p:txBody>
          <a:bodyPr wrap="none" rtlCol="0" anchor="t"/>
          <a:lstStyle/>
          <a:p>
            <a:pPr algn="l" indent="0" marL="0">
              <a:lnSpc>
                <a:spcPts val="2590"/>
              </a:lnSpc>
              <a:buNone/>
            </a:pPr>
            <a:r>
              <a:rPr lang="en-US" sz="2072" b="1" dirty="0">
                <a:solidFill>
                  <a:srgbClr val="272525"/>
                </a:solidFill>
                <a:latin typeface="p22-mackinac-pro" pitchFamily="34" charset="0"/>
                <a:ea typeface="p22-mackinac-pro" pitchFamily="34" charset="-122"/>
                <a:cs typeface="p22-mackinac-pro" pitchFamily="34" charset="-120"/>
              </a:rPr>
              <a:t>Time-saving</a:t>
            </a:r>
            <a:endParaRPr lang="en-US" sz="2072" dirty="0"/>
          </a:p>
        </p:txBody>
      </p:sp>
      <p:sp>
        <p:nvSpPr>
          <p:cNvPr id="15" name="Text 12"/>
          <p:cNvSpPr/>
          <p:nvPr/>
        </p:nvSpPr>
        <p:spPr>
          <a:xfrm>
            <a:off x="8472964" y="3375779"/>
            <a:ext cx="3841671" cy="2020253"/>
          </a:xfrm>
          <a:prstGeom prst="rect">
            <a:avLst/>
          </a:prstGeom>
          <a:noFill/>
          <a:ln/>
        </p:spPr>
        <p:txBody>
          <a:bodyPr wrap="square" rtlCol="0" anchor="t"/>
          <a:lstStyle/>
          <a:p>
            <a:pPr algn="l" indent="0" marL="0">
              <a:lnSpc>
                <a:spcPts val="2652"/>
              </a:lnSpc>
              <a:buNone/>
            </a:pPr>
            <a:r>
              <a:rPr lang="en-US" sz="1658" dirty="0">
                <a:solidFill>
                  <a:srgbClr val="272525"/>
                </a:solidFill>
                <a:latin typeface="Eudoxus Sans" pitchFamily="34" charset="0"/>
                <a:ea typeface="Eudoxus Sans" pitchFamily="34" charset="-122"/>
                <a:cs typeface="Eudoxus Sans" pitchFamily="34" charset="-120"/>
              </a:rPr>
              <a:t>By leveraging advanced algorithms and comprehensive datasets, the system optimizes the college selection process, helping students save time in finding suitable college options.</a:t>
            </a:r>
            <a:endParaRPr lang="en-US" sz="1658" dirty="0"/>
          </a:p>
        </p:txBody>
      </p:sp>
      <p:sp>
        <p:nvSpPr>
          <p:cNvPr id="16" name="Shape 13"/>
          <p:cNvSpPr/>
          <p:nvPr/>
        </p:nvSpPr>
        <p:spPr>
          <a:xfrm>
            <a:off x="6341626" y="4808041"/>
            <a:ext cx="736759" cy="42029"/>
          </a:xfrm>
          <a:prstGeom prst="roundRect">
            <a:avLst>
              <a:gd name="adj" fmla="val 225385"/>
            </a:avLst>
          </a:prstGeom>
          <a:solidFill>
            <a:srgbClr val="B2D4E5"/>
          </a:solidFill>
          <a:ln/>
        </p:spPr>
      </p:sp>
      <p:sp>
        <p:nvSpPr>
          <p:cNvPr id="17" name="Shape 14"/>
          <p:cNvSpPr/>
          <p:nvPr/>
        </p:nvSpPr>
        <p:spPr>
          <a:xfrm>
            <a:off x="7078385" y="4592241"/>
            <a:ext cx="473631" cy="473631"/>
          </a:xfrm>
          <a:prstGeom prst="roundRect">
            <a:avLst>
              <a:gd name="adj" fmla="val 20000"/>
            </a:avLst>
          </a:prstGeom>
          <a:solidFill>
            <a:srgbClr val="CCEEFF"/>
          </a:solidFill>
          <a:ln w="7620">
            <a:solidFill>
              <a:srgbClr val="B2D4E5"/>
            </a:solidFill>
            <a:prstDash val="solid"/>
          </a:ln>
        </p:spPr>
      </p:sp>
      <p:sp>
        <p:nvSpPr>
          <p:cNvPr id="18" name="Text 15"/>
          <p:cNvSpPr/>
          <p:nvPr/>
        </p:nvSpPr>
        <p:spPr>
          <a:xfrm>
            <a:off x="7220664" y="4631650"/>
            <a:ext cx="189071" cy="394692"/>
          </a:xfrm>
          <a:prstGeom prst="rect">
            <a:avLst/>
          </a:prstGeom>
          <a:noFill/>
          <a:ln/>
        </p:spPr>
        <p:txBody>
          <a:bodyPr wrap="none" rtlCol="0" anchor="t"/>
          <a:lstStyle/>
          <a:p>
            <a:pPr algn="ctr" indent="0" marL="0">
              <a:lnSpc>
                <a:spcPts val="3108"/>
              </a:lnSpc>
              <a:buNone/>
            </a:pPr>
            <a:r>
              <a:rPr lang="en-US" sz="2486" b="1" dirty="0">
                <a:solidFill>
                  <a:srgbClr val="272525"/>
                </a:solidFill>
                <a:latin typeface="p22-mackinac-pro" pitchFamily="34" charset="0"/>
                <a:ea typeface="p22-mackinac-pro" pitchFamily="34" charset="-122"/>
                <a:cs typeface="p22-mackinac-pro" pitchFamily="34" charset="-120"/>
              </a:rPr>
              <a:t>3</a:t>
            </a:r>
            <a:endParaRPr lang="en-US" sz="2486" dirty="0"/>
          </a:p>
        </p:txBody>
      </p:sp>
      <p:sp>
        <p:nvSpPr>
          <p:cNvPr id="19" name="Text 16"/>
          <p:cNvSpPr/>
          <p:nvPr/>
        </p:nvSpPr>
        <p:spPr>
          <a:xfrm>
            <a:off x="2315766" y="4638318"/>
            <a:ext cx="3841671" cy="657701"/>
          </a:xfrm>
          <a:prstGeom prst="rect">
            <a:avLst/>
          </a:prstGeom>
          <a:noFill/>
          <a:ln/>
        </p:spPr>
        <p:txBody>
          <a:bodyPr wrap="square" rtlCol="0" anchor="t"/>
          <a:lstStyle/>
          <a:p>
            <a:pPr algn="r" indent="0" marL="0">
              <a:lnSpc>
                <a:spcPts val="2590"/>
              </a:lnSpc>
              <a:buNone/>
            </a:pPr>
            <a:r>
              <a:rPr lang="en-US" sz="2072" b="1" dirty="0">
                <a:solidFill>
                  <a:srgbClr val="272525"/>
                </a:solidFill>
                <a:latin typeface="p22-mackinac-pro" pitchFamily="34" charset="0"/>
                <a:ea typeface="p22-mackinac-pro" pitchFamily="34" charset="-122"/>
                <a:cs typeface="p22-mackinac-pro" pitchFamily="34" charset="-120"/>
              </a:rPr>
              <a:t>Personalized Recommendations</a:t>
            </a:r>
            <a:endParaRPr lang="en-US" sz="2072" dirty="0"/>
          </a:p>
        </p:txBody>
      </p:sp>
      <p:sp>
        <p:nvSpPr>
          <p:cNvPr id="20" name="Text 17"/>
          <p:cNvSpPr/>
          <p:nvPr/>
        </p:nvSpPr>
        <p:spPr>
          <a:xfrm>
            <a:off x="2315766" y="5422225"/>
            <a:ext cx="3841671" cy="2020253"/>
          </a:xfrm>
          <a:prstGeom prst="rect">
            <a:avLst/>
          </a:prstGeom>
          <a:noFill/>
          <a:ln/>
        </p:spPr>
        <p:txBody>
          <a:bodyPr wrap="square" rtlCol="0" anchor="t"/>
          <a:lstStyle/>
          <a:p>
            <a:pPr algn="r" indent="0" marL="0">
              <a:lnSpc>
                <a:spcPts val="2652"/>
              </a:lnSpc>
              <a:buNone/>
            </a:pPr>
            <a:r>
              <a:rPr lang="en-US" sz="1658" dirty="0">
                <a:solidFill>
                  <a:srgbClr val="272525"/>
                </a:solidFill>
                <a:latin typeface="Eudoxus Sans" pitchFamily="34" charset="0"/>
                <a:ea typeface="Eudoxus Sans" pitchFamily="34" charset="-122"/>
                <a:cs typeface="Eudoxus Sans" pitchFamily="34" charset="-120"/>
              </a:rPr>
              <a:t>The system utilizes machine learning techniques to provide personalized and accurate college recommendations based on students' academic achievements, preferences, and career aspirations.</a:t>
            </a:r>
            <a:endParaRPr lang="en-US" sz="1658"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7620" y="0"/>
            <a:ext cx="5486400" cy="8229600"/>
          </a:xfrm>
          <a:prstGeom prst="rect">
            <a:avLst/>
          </a:prstGeom>
        </p:spPr>
      </p:pic>
      <p:sp>
        <p:nvSpPr>
          <p:cNvPr id="5" name="Text 1"/>
          <p:cNvSpPr/>
          <p:nvPr/>
        </p:nvSpPr>
        <p:spPr>
          <a:xfrm>
            <a:off x="6319599" y="2712482"/>
            <a:ext cx="5554980" cy="694373"/>
          </a:xfrm>
          <a:prstGeom prst="rect">
            <a:avLst/>
          </a:prstGeom>
          <a:noFill/>
          <a:ln/>
        </p:spPr>
        <p:txBody>
          <a:bodyPr wrap="none" rtlCol="0" anchor="t"/>
          <a:lstStyle/>
          <a:p>
            <a:pPr indent="0" marL="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Conclusion</a:t>
            </a:r>
            <a:endParaRPr lang="en-US" sz="4374" dirty="0"/>
          </a:p>
        </p:txBody>
      </p:sp>
      <p:sp>
        <p:nvSpPr>
          <p:cNvPr id="6" name="Text 2"/>
          <p:cNvSpPr/>
          <p:nvPr/>
        </p:nvSpPr>
        <p:spPr>
          <a:xfrm>
            <a:off x="6319599" y="3740110"/>
            <a:ext cx="7477601" cy="1777008"/>
          </a:xfrm>
          <a:prstGeom prst="rect">
            <a:avLst/>
          </a:prstGeom>
          <a:noFill/>
          <a:ln/>
        </p:spPr>
        <p:txBody>
          <a:bodyPr wrap="square" rtlCol="0" anchor="t"/>
          <a:lstStyle/>
          <a:p>
            <a:pPr indent="0" marL="0">
              <a:lnSpc>
                <a:spcPts val="2799"/>
              </a:lnSpc>
              <a:buNone/>
            </a:pPr>
            <a:r>
              <a:rPr lang="en-US" sz="1750" dirty="0">
                <a:solidFill>
                  <a:srgbClr val="272525"/>
                </a:solidFill>
                <a:latin typeface="Eudoxus Sans" pitchFamily="34" charset="0"/>
                <a:ea typeface="Eudoxus Sans" pitchFamily="34" charset="-122"/>
                <a:cs typeface="Eudoxus Sans" pitchFamily="34" charset="-120"/>
              </a:rPr>
              <a:t>The automated counseling system using machine learning is a big step forward in helping students with college admissions. By using data and smart algorithms, this project can revolutionize how students choose colleges. It can help them make better decisions and increase their chances of success.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2024-05-26T11:45:46Z</dcterms:created>
  <dcterms:modified xsi:type="dcterms:W3CDTF">2024-05-26T11:45:46Z</dcterms:modified>
</cp:coreProperties>
</file>